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58" r:id="rId8"/>
    <p:sldId id="263" r:id="rId9"/>
    <p:sldId id="264" r:id="rId10"/>
    <p:sldId id="266" r:id="rId11"/>
  </p:sldIdLst>
  <p:sldSz cx="12192000" cy="6858000"/>
  <p:notesSz cx="6858000" cy="99472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81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807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9015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16853235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13790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250465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01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37233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3512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72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0597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6862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163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337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6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2972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824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94EF9E-6730-4A6F-9F04-359E649B7FDE}" type="datetimeFigureOut">
              <a:rPr lang="ru-RU" smtClean="0"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98E631F-B829-45A4-8142-9EA54F9895C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8785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F2F79CC-220B-4E5B-AAA5-D4452315E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4296" y="365125"/>
            <a:ext cx="4981092" cy="1967258"/>
          </a:xfrm>
        </p:spPr>
        <p:txBody>
          <a:bodyPr>
            <a:normAutofit fontScale="90000"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Утверждаю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Директор-главный врач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ОГАУСО «Сосновый Бор» в </a:t>
            </a:r>
            <a:r>
              <a:rPr lang="ru-RU" sz="2000" dirty="0" err="1">
                <a:solidFill>
                  <a:schemeClr val="tx1"/>
                </a:solidFill>
              </a:rPr>
              <a:t>р.п</a:t>
            </a:r>
            <a:r>
              <a:rPr lang="ru-RU" sz="2000" dirty="0">
                <a:solidFill>
                  <a:schemeClr val="tx1"/>
                </a:solidFill>
              </a:rPr>
              <a:t>. Вешкайма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_________________Л.Н. </a:t>
            </a:r>
            <a:r>
              <a:rPr lang="ru-RU" sz="2000" dirty="0" err="1">
                <a:solidFill>
                  <a:schemeClr val="tx1"/>
                </a:solidFill>
              </a:rPr>
              <a:t>Самосудова</a:t>
            </a:r>
            <a:r>
              <a:rPr lang="ru-RU" sz="2000" dirty="0">
                <a:solidFill>
                  <a:schemeClr val="tx1"/>
                </a:solidFill>
              </a:rPr>
              <a:t> </a:t>
            </a:r>
            <a:br>
              <a:rPr lang="ru-RU" sz="2000" dirty="0">
                <a:solidFill>
                  <a:schemeClr val="tx1"/>
                </a:solidFill>
              </a:rPr>
            </a:br>
            <a:r>
              <a:rPr lang="ru-RU" sz="2000" dirty="0">
                <a:solidFill>
                  <a:schemeClr val="tx1"/>
                </a:solidFill>
              </a:rPr>
              <a:t>_____ ___________________ 2019 год </a:t>
            </a:r>
            <a:br>
              <a:rPr lang="ru-RU" sz="2000" dirty="0">
                <a:solidFill>
                  <a:schemeClr val="tx1"/>
                </a:solidFill>
              </a:rPr>
            </a:br>
            <a:endParaRPr lang="ru-RU" sz="2000" dirty="0">
              <a:solidFill>
                <a:schemeClr val="tx1"/>
              </a:solidFill>
            </a:endParaRP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766A7757-A2B3-439E-A72F-74EA0DC5D5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58958" y="2093913"/>
            <a:ext cx="9037981" cy="2908645"/>
          </a:xfrm>
        </p:spPr>
        <p:txBody>
          <a:bodyPr>
            <a:noAutofit/>
          </a:bodyPr>
          <a:lstStyle/>
          <a:p>
            <a:pPr algn="ctr"/>
            <a:r>
              <a:rPr lang="ru-RU" sz="2800" dirty="0">
                <a:solidFill>
                  <a:schemeClr val="tx1"/>
                </a:solidFill>
              </a:rPr>
              <a:t>ПУБЛИЧНАЯ ДЕКЛАРАЦИЯ ЦЕЛЕЙ И ЗАДАЧ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ОБЛАСТНОГО ГОСУДАРСТВЕННОГО АВТОНОМНОГО УЧРЕЖДЕНИЯ СОЦИАЛЬНОГО ОБСЛУЖИВАНИЯ «РЕАБИЛИТАЦИОННЫЙ ЦЕНТР» ДЛЯ ИНВАЛИДОВ МОЛОДОГО ВОЗРАСТА «СОСНОВЫЙ БОР» </a:t>
            </a:r>
          </a:p>
          <a:p>
            <a:pPr algn="ctr"/>
            <a:r>
              <a:rPr lang="ru-RU" sz="2800" dirty="0">
                <a:solidFill>
                  <a:schemeClr val="tx1"/>
                </a:solidFill>
              </a:rPr>
              <a:t>В Р.П. ВЕШКАЙМА </a:t>
            </a:r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912B575A-AA1C-43CB-8224-79CC8869A150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9687" y="542925"/>
            <a:ext cx="2187713" cy="1550988"/>
          </a:xfrm>
        </p:spPr>
      </p:pic>
      <p:pic>
        <p:nvPicPr>
          <p:cNvPr id="10" name="Объект 9">
            <a:extLst>
              <a:ext uri="{FF2B5EF4-FFF2-40B4-BE49-F238E27FC236}">
                <a16:creationId xmlns:a16="http://schemas.microsoft.com/office/drawing/2014/main" id="{4E9C3698-AE7E-45D1-9BD7-18475391F88B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8157" y="5208104"/>
            <a:ext cx="6798365" cy="1364837"/>
          </a:xfrm>
        </p:spPr>
      </p:pic>
    </p:spTree>
    <p:extLst>
      <p:ext uri="{BB962C8B-B14F-4D97-AF65-F5344CB8AC3E}">
        <p14:creationId xmlns:p14="http://schemas.microsoft.com/office/powerpoint/2010/main" val="4616638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514B9F-BA69-4EA2-B5AF-5EBAE0C49C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37930"/>
            <a:ext cx="8596668" cy="93427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u="sng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№5 Увеличение  финансовых средств от предпринимательской деятельности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2E5EDC-74E1-4C6B-A8FD-4DA3383FDD4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431235"/>
            <a:ext cx="9195535" cy="5088835"/>
          </a:xfrm>
        </p:spPr>
        <p:txBody>
          <a:bodyPr>
            <a:normAutofit fontScale="40000" lnSpcReduction="20000"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  <a:tabLst>
                <a:tab pos="90170" algn="l"/>
              </a:tabLst>
            </a:pPr>
            <a:r>
              <a:rPr lang="ru-RU" sz="6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№1 </a:t>
            </a:r>
            <a:r>
              <a:rPr lang="ru-RU" sz="6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Увеличение количества платных путевок и курсовок </a:t>
            </a:r>
            <a:endParaRPr lang="ru-RU" sz="6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40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Планируемые действия: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Участие в различных конкурсных процедурах   с целью заключения контракта  по оказанию услуг по  санаторно-курортному лечению по </a:t>
            </a:r>
            <a:r>
              <a:rPr lang="ru-RU" sz="40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профпатологии</a:t>
            </a: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 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Участие в конкурсных процедурах на заключение контракта на оздоровление детей  Ульяновской области в летний период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Участие в конкурсных процедурах  на право  заключение контракта по оказанию услуг по санаторно-курортному лечению для льготных категорий граждан ( в том числе инвалидов – колясочников и спинальных больных)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Участие в конкурсных процедурах  на право  заключение контракта по оказанию услуг по санаторно-курортному лечению для детей старше 4-х лет с диагнозом ДЦП, с метальными нарушениями, аутизмом  с сопровождением взрослых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Проработка  и  внедрения в работу агентского договора с врачами различных медицинских учреждений.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40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4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71637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BF613E3-1032-4CE4-B002-6442AE43F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9116022" cy="109993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/>
              <a:t>ЦЕЛИ И ЗАДАЧИ УЧРЕЖДЕНИЯ НА 2019год</a:t>
            </a:r>
            <a:br>
              <a:rPr lang="ru-RU" dirty="0"/>
            </a:br>
            <a:br>
              <a:rPr lang="ru-RU" dirty="0"/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6503249-100B-498C-B51D-9D52B07CD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2014330"/>
            <a:ext cx="8596668" cy="4373217"/>
          </a:xfrm>
        </p:spPr>
        <p:txBody>
          <a:bodyPr>
            <a:normAutofit fontScale="25000" lnSpcReduction="20000"/>
          </a:bodyPr>
          <a:lstStyle/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endParaRPr lang="ru-RU" sz="2800" b="1" dirty="0">
              <a:solidFill>
                <a:srgbClr val="90C22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 №1 Повышение качества и доступности предоставления социальных услуг</a:t>
            </a: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endParaRPr lang="ru-RU" sz="8000" b="1" dirty="0">
              <a:solidFill>
                <a:srgbClr val="90C22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№2 </a:t>
            </a: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Приведение условий проживания клиентов к требованиям</a:t>
            </a:r>
          </a:p>
          <a:p>
            <a:pPr>
              <a:lnSpc>
                <a:spcPct val="107000"/>
              </a:lnSpc>
              <a:tabLst>
                <a:tab pos="90170" algn="l"/>
              </a:tabLst>
            </a:pPr>
            <a:endParaRPr lang="ru-RU" sz="8000" b="1" dirty="0">
              <a:solidFill>
                <a:srgbClr val="90C22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№3 Обеспечение комплексной безопасности клиентов учреждения</a:t>
            </a:r>
          </a:p>
          <a:p>
            <a:pPr>
              <a:lnSpc>
                <a:spcPct val="107000"/>
              </a:lnSpc>
              <a:tabLst>
                <a:tab pos="90170" algn="l"/>
              </a:tabLst>
            </a:pPr>
            <a:endParaRPr lang="ru-RU" sz="8000" b="1" dirty="0">
              <a:solidFill>
                <a:srgbClr val="90C226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 №4 Улучшение организации профессиональной деятельности сотрудников</a:t>
            </a:r>
          </a:p>
          <a:p>
            <a:pPr>
              <a:lnSpc>
                <a:spcPct val="107000"/>
              </a:lnSpc>
              <a:tabLst>
                <a:tab pos="90170" algn="l"/>
              </a:tabLst>
            </a:pPr>
            <a:endParaRPr lang="ru-RU" sz="8000" b="1" dirty="0">
              <a:solidFill>
                <a:srgbClr val="90C22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r>
              <a:rPr lang="ru-RU" sz="8000" b="1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№5 Увеличение  финансовых средств от предпринимательской деятельности</a:t>
            </a:r>
            <a:br>
              <a:rPr lang="ru-RU" sz="8000" b="1" u="sng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8000" b="1" dirty="0">
              <a:solidFill>
                <a:srgbClr val="90C226"/>
              </a:solidFill>
              <a:latin typeface="Times New Roman" panose="02020603050405020304" pitchFamily="18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07000"/>
              </a:lnSpc>
              <a:buFont typeface="Wingdings" panose="05000000000000000000" pitchFamily="2" charset="2"/>
              <a:buChar char="Ø"/>
              <a:tabLst>
                <a:tab pos="90170" algn="l"/>
              </a:tabLst>
            </a:pPr>
            <a:endParaRPr lang="ru-RU" sz="2800" b="1" dirty="0">
              <a:solidFill>
                <a:srgbClr val="90C226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90170" algn="l"/>
              </a:tabLst>
            </a:pPr>
            <a:br>
              <a:rPr lang="ru-RU" sz="2800" b="1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000" b="1" dirty="0">
              <a:highlight>
                <a:srgbClr val="FF0000"/>
              </a:highlight>
              <a:latin typeface="Arial Black" panose="020B0A04020102020204" pitchFamily="34" charset="0"/>
              <a:ea typeface="SimSun" panose="02010600030101010101" pitchFamily="2" charset="-122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90170" algn="l"/>
              </a:tabLst>
            </a:pPr>
            <a:endParaRPr lang="ru-RU" sz="1000" dirty="0">
              <a:solidFill>
                <a:srgbClr val="92D05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tabLst>
                <a:tab pos="90170" algn="l"/>
              </a:tabLst>
            </a:pP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>
              <a:buFont typeface="+mj-lt"/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18590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9EDE2D-908F-4CF7-A82E-A2288DFB8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570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u="sng" dirty="0">
                <a:solidFill>
                  <a:srgbClr val="90C22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 №1 Повышение качества и доступности предоставления социальных услуг.</a:t>
            </a:r>
            <a:br>
              <a:rPr lang="ru-RU" sz="2800" b="1" u="sng" dirty="0">
                <a:solidFill>
                  <a:srgbClr val="90C226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u="sng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9C90D0-0E8A-4858-96F2-64CF1AD8C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736035"/>
            <a:ext cx="9248543" cy="4784035"/>
          </a:xfrm>
        </p:spPr>
        <p:txBody>
          <a:bodyPr>
            <a:normAutofit lnSpcReduction="10000"/>
          </a:bodyPr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Задача №2 Систематизация и модернизация рабочих мест </a:t>
            </a:r>
          </a:p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Задача №3 </a:t>
            </a: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Соблюдение стандартов оказания социальных услуг, внедрение новых платных услуг и расширение спектра оказываемых услуг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Планируемые действия: 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Приобретение реабилитационного оборудования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Проведение ремонта  кабинета ЛФК с увеличением площади 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Развитие публикационной активности специалистов центра  в части написания статей о работе Учреждения  в различные СМИ</a:t>
            </a:r>
            <a:endParaRPr lang="ru-RU" sz="2400" b="1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29705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21D2C18-EB7E-473C-9231-1EC96415E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331304"/>
            <a:ext cx="8596668" cy="1113183"/>
          </a:xfrm>
        </p:spPr>
        <p:txBody>
          <a:bodyPr>
            <a:normAutofit fontScale="9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b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sz="31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31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№2 </a:t>
            </a:r>
            <a:r>
              <a:rPr lang="ru-RU" sz="31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Приведение условий проживания клиентов к требованиям</a:t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8748CC0-5896-45A3-9E9B-10FDB2BA28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603513"/>
            <a:ext cx="8877482" cy="4437849"/>
          </a:xfrm>
        </p:spPr>
        <p:txBody>
          <a:bodyPr/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 №1 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Проведение  текущего ремонта 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Планируемые действия: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Организация текущего ремонта жилых комнат в спальном корпусе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 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Приобретение мебели и оборудования, отражающие требования Сан </a:t>
            </a:r>
            <a:r>
              <a:rPr lang="ru-RU" sz="2400" b="1" i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Пина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400" i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32512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30EE3A-A70C-4EBC-828C-F8E5DF8C0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570962"/>
          </a:xfrm>
        </p:spPr>
        <p:txBody>
          <a:bodyPr>
            <a:normAutofit/>
          </a:bodyPr>
          <a:lstStyle/>
          <a:p>
            <a:pPr algn="ctr"/>
            <a:r>
              <a:rPr lang="ru-RU" sz="2800" b="1" u="sng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№2 </a:t>
            </a:r>
            <a:r>
              <a:rPr lang="ru-RU" sz="2800" b="1" u="sng" dirty="0">
                <a:solidFill>
                  <a:srgbClr val="90C226"/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Приведение условий проживания клиентов к требованиям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8F5270A-2FF2-4488-B6E0-7E526B0BD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974574"/>
            <a:ext cx="8596668" cy="4066788"/>
          </a:xfrm>
        </p:spPr>
        <p:txBody>
          <a:bodyPr/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№2 Приобретение мебели и оборудования, в соответствии с  требованиями Сан </a:t>
            </a:r>
            <a:r>
              <a:rPr lang="ru-RU" sz="2400" b="1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Пина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2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4287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9213B6E-8C83-4455-84E5-778BC101D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778000"/>
          </a:xfrm>
        </p:spPr>
        <p:txBody>
          <a:bodyPr>
            <a:normAutofit fontScale="90000"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№3 Обеспечение комплексной безопасности клиентов учреждения</a:t>
            </a:r>
            <a:br>
              <a:rPr lang="ru-RU" sz="32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6164225-F94E-4B2D-B24C-0BEECCF4B6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868557"/>
            <a:ext cx="9473830" cy="4585252"/>
          </a:xfrm>
        </p:spPr>
        <p:txBody>
          <a:bodyPr>
            <a:normAutofit/>
          </a:bodyPr>
          <a:lstStyle/>
          <a:p>
            <a:pPr marL="457200" indent="-4572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Задача№ 1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Приведение помещений нормам ПБ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</a:pPr>
            <a:r>
              <a:rPr lang="ru-RU" sz="26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Планируемые действия :</a:t>
            </a:r>
            <a:endParaRPr lang="ru-RU" sz="26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Приобретение пожарных рукавов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90170" algn="l"/>
              </a:tabLst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Огнезащитная обработка вентиляционных каналов в переходе между сальным и лечебным корпусами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"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Замена горючих покрытий  стен и пола   на 2-м этаже спального корпуса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391417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03C689-CA65-4653-9E68-79E0A4787F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9023256" cy="1417983"/>
          </a:xfrm>
        </p:spPr>
        <p:txBody>
          <a:bodyPr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№3 Обеспечение комплексной безопасности клиентов учреждения</a:t>
            </a:r>
            <a:br>
              <a:rPr lang="ru-RU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b="1" u="sng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2DC0F6-2F93-43C3-A40E-52733322C0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1855304"/>
            <a:ext cx="9023255" cy="4393096"/>
          </a:xfrm>
        </p:spPr>
        <p:txBody>
          <a:bodyPr/>
          <a:lstStyle/>
          <a:p>
            <a:pPr marL="342900" indent="-342900" algn="just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Задача №1: </a:t>
            </a: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Внедрение и развитие социальных технологий, инновационных проектов, способствующих созданию благоприятных условий для обеспечения здоровья  граждан старше 4-х лет в том числе инвалидов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07000"/>
              </a:lnSpc>
              <a:tabLst>
                <a:tab pos="90170" algn="l"/>
              </a:tabLst>
            </a:pPr>
            <a:r>
              <a:rPr lang="ru-RU" sz="2400" b="1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Планируемые действия : 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  <a:tabLst>
                <a:tab pos="90170" algn="l"/>
              </a:tabLst>
            </a:pPr>
            <a:r>
              <a:rPr lang="ru-RU" sz="2400" dirty="0">
                <a:solidFill>
                  <a:schemeClr val="accent2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Участие   реализации программы популяризации активного долголетия и поддержания здоровья пожилых людей  «Серебряные каникулы»</a:t>
            </a:r>
            <a:endParaRPr lang="ru-RU" sz="2400" dirty="0">
              <a:solidFill>
                <a:schemeClr val="accent2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770551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D50AB-4B5D-4B69-84D6-4F3A78A3CA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152939"/>
          </a:xfrm>
        </p:spPr>
        <p:txBody>
          <a:bodyPr/>
          <a:lstStyle/>
          <a:p>
            <a:pPr algn="ctr"/>
            <a:r>
              <a:rPr lang="ru-RU" sz="2800" b="1" u="sng" dirty="0">
                <a:solidFill>
                  <a:srgbClr val="90C226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Цель №3 Обеспечение комплексной безопасности клиентов учреждения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D39D2EB-9C32-476E-96F7-48BECFE34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4" y="2305878"/>
            <a:ext cx="9049761" cy="3735484"/>
          </a:xfrm>
        </p:spPr>
        <p:txBody>
          <a:bodyPr>
            <a:normAutofit/>
          </a:bodyPr>
          <a:lstStyle/>
          <a:p>
            <a:pPr marL="685800" indent="-457200" algn="just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№2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Реализация мероприятия по антитеррористической защищенности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Планируемые действия: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buFont typeface="Wingdings" panose="05000000000000000000" pitchFamily="2" charset="2"/>
              <a:buChar char="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Установка систем видеонаблюдения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685800" algn="just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28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69516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825D7E1-8D6E-461F-B9CB-4C272F64D6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1778000"/>
          </a:xfrm>
        </p:spPr>
        <p:txBody>
          <a:bodyPr>
            <a:norm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  <a:tabLst>
                <a:tab pos="90170" algn="l"/>
              </a:tabLst>
            </a:pPr>
            <a:r>
              <a:rPr lang="ru-RU" sz="2800" b="1" u="sng" dirty="0"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Цель 4 Улучшение организации профессиональной деятельности сотрудников</a:t>
            </a:r>
            <a:br>
              <a:rPr lang="ru-RU" sz="2800" u="sng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2800" u="sng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369CA3-D5B5-4BFD-BA06-EB4A0AA3A3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77335" y="1908313"/>
            <a:ext cx="8596668" cy="4133049"/>
          </a:xfrm>
        </p:spPr>
        <p:txBody>
          <a:bodyPr/>
          <a:lstStyle/>
          <a:p>
            <a:pPr marL="10287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№1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Повышение квалификации  и профессионального уровня сотрудников</a:t>
            </a:r>
          </a:p>
          <a:p>
            <a:pPr marL="1028700" indent="-342900">
              <a:lnSpc>
                <a:spcPct val="107000"/>
              </a:lnSpc>
              <a:buFont typeface="Wingdings" panose="05000000000000000000" pitchFamily="2" charset="2"/>
              <a:buChar char="v"/>
            </a:pPr>
            <a:r>
              <a:rPr lang="ru-RU" sz="2400" b="1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Задача №3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Методическое и информационное сопровождение сотрудников по отдельным  программам 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ru-RU" sz="24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34613469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93</TotalTime>
  <Words>459</Words>
  <Application>Microsoft Office PowerPoint</Application>
  <PresentationFormat>Широкоэкранный</PresentationFormat>
  <Paragraphs>62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Times New Roman</vt:lpstr>
      <vt:lpstr>Trebuchet MS</vt:lpstr>
      <vt:lpstr>Wingdings</vt:lpstr>
      <vt:lpstr>Wingdings 3</vt:lpstr>
      <vt:lpstr>Аспект</vt:lpstr>
      <vt:lpstr>Утверждаю Директор-главный врач  ОГАУСО «Сосновый Бор» в р.п. Вешкайма _________________Л.Н. Самосудова  _____ ___________________ 2019 год  </vt:lpstr>
      <vt:lpstr>ЦЕЛИ И ЗАДАЧИ УЧРЕЖДЕНИЯ НА 2019год  </vt:lpstr>
      <vt:lpstr>Цель №1 Повышение качества и доступности предоставления социальных услуг. </vt:lpstr>
      <vt:lpstr>  Цель №2 Приведение условий проживания клиентов к требованиям </vt:lpstr>
      <vt:lpstr>Цель №2 Приведение условий проживания клиентов к требованиям</vt:lpstr>
      <vt:lpstr>Цель №3 Обеспечение комплексной безопасности клиентов учреждения </vt:lpstr>
      <vt:lpstr>Цель №3 Обеспечение комплексной безопасности клиентов учреждения </vt:lpstr>
      <vt:lpstr>Цель №3 Обеспечение комплексной безопасности клиентов учреждения</vt:lpstr>
      <vt:lpstr>Цель 4 Улучшение организации профессиональной деятельности сотрудников </vt:lpstr>
      <vt:lpstr>Цель №5 Увеличение  финансовых средств от предпринимательской деятельности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Утверждаю Директор-главный врач  ОГАУСО «Сосновый Бор» в р.п. Вешкайма _________________Л.Н. Самосудова  _____ ___________________ 2019 год  </dc:title>
  <dc:creator>Елизавета</dc:creator>
  <cp:lastModifiedBy>Елизавета</cp:lastModifiedBy>
  <cp:revision>12</cp:revision>
  <cp:lastPrinted>2019-04-05T11:42:16Z</cp:lastPrinted>
  <dcterms:created xsi:type="dcterms:W3CDTF">2019-04-05T09:58:53Z</dcterms:created>
  <dcterms:modified xsi:type="dcterms:W3CDTF">2019-04-05T12:55:57Z</dcterms:modified>
</cp:coreProperties>
</file>